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bri (MS)" charset="1" panose="020F0502020204030204"/>
      <p:regular r:id="rId10"/>
    </p:embeddedFont>
    <p:embeddedFont>
      <p:font typeface="Calibri (MS) Bold" charset="1" panose="020F0702030404030204"/>
      <p:regular r:id="rId11"/>
    </p:embeddedFont>
    <p:embeddedFont>
      <p:font typeface="Calibri (MS) Italics" charset="1" panose="020F05020202040A0204"/>
      <p:regular r:id="rId12"/>
    </p:embeddedFont>
    <p:embeddedFont>
      <p:font typeface="Calibri (MS) Bold Italics" charset="1" panose="020F07020304040A0204"/>
      <p:regular r:id="rId13"/>
    </p:embeddedFont>
    <p:embeddedFont>
      <p:font typeface="Calibri (MS) Light" charset="1" panose="020F0302020204030204"/>
      <p:regular r:id="rId14"/>
    </p:embeddedFont>
    <p:embeddedFont>
      <p:font typeface="Calibri (MS) Light Italics" charset="1" panose="020F030202020403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cs.usfca.edu/~galles/visualization/BTree.html" TargetMode="External" Type="http://schemas.openxmlformats.org/officeDocument/2006/relationships/hyperlink"/><Relationship Id="rId3" Target="../media/image1.png" Type="http://schemas.openxmlformats.org/officeDocument/2006/relationships/image"/><Relationship Id="rId4"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78597" y="606908"/>
            <a:ext cx="1100171" cy="1880806"/>
          </a:xfrm>
          <a:custGeom>
            <a:avLst/>
            <a:gdLst/>
            <a:ahLst/>
            <a:cxnLst/>
            <a:rect r="r" b="b" t="t" l="l"/>
            <a:pathLst>
              <a:path h="1880806" w="1100171">
                <a:moveTo>
                  <a:pt x="0" y="0"/>
                </a:moveTo>
                <a:lnTo>
                  <a:pt x="1100170" y="0"/>
                </a:lnTo>
                <a:lnTo>
                  <a:pt x="1100170" y="1880806"/>
                </a:lnTo>
                <a:lnTo>
                  <a:pt x="0" y="1880806"/>
                </a:lnTo>
                <a:lnTo>
                  <a:pt x="0" y="0"/>
                </a:lnTo>
                <a:close/>
              </a:path>
            </a:pathLst>
          </a:custGeom>
          <a:blipFill>
            <a:blip r:embed="rId2"/>
            <a:stretch>
              <a:fillRect l="0" t="0" r="0" b="0"/>
            </a:stretch>
          </a:blipFill>
        </p:spPr>
      </p:sp>
      <p:sp>
        <p:nvSpPr>
          <p:cNvPr name="Freeform 3" id="3"/>
          <p:cNvSpPr/>
          <p:nvPr/>
        </p:nvSpPr>
        <p:spPr>
          <a:xfrm flipH="false" flipV="false" rot="0">
            <a:off x="4962047" y="735521"/>
            <a:ext cx="1852814" cy="1756194"/>
          </a:xfrm>
          <a:custGeom>
            <a:avLst/>
            <a:gdLst/>
            <a:ahLst/>
            <a:cxnLst/>
            <a:rect r="r" b="b" t="t" l="l"/>
            <a:pathLst>
              <a:path h="1756194" w="1852814">
                <a:moveTo>
                  <a:pt x="0" y="0"/>
                </a:moveTo>
                <a:lnTo>
                  <a:pt x="1852814" y="0"/>
                </a:lnTo>
                <a:lnTo>
                  <a:pt x="1852814" y="1756195"/>
                </a:lnTo>
                <a:lnTo>
                  <a:pt x="0" y="1756195"/>
                </a:lnTo>
                <a:lnTo>
                  <a:pt x="0" y="0"/>
                </a:lnTo>
                <a:close/>
              </a:path>
            </a:pathLst>
          </a:custGeom>
          <a:blipFill>
            <a:blip r:embed="rId3"/>
            <a:stretch>
              <a:fillRect l="0" t="0" r="0" b="0"/>
            </a:stretch>
          </a:blipFill>
        </p:spPr>
      </p:sp>
      <p:sp>
        <p:nvSpPr>
          <p:cNvPr name="TextBox 4" id="4"/>
          <p:cNvSpPr txBox="true"/>
          <p:nvPr/>
        </p:nvSpPr>
        <p:spPr>
          <a:xfrm rot="0">
            <a:off x="4872038" y="3334067"/>
            <a:ext cx="9525" cy="580390"/>
          </a:xfrm>
          <a:prstGeom prst="rect">
            <a:avLst/>
          </a:prstGeom>
        </p:spPr>
        <p:txBody>
          <a:bodyPr anchor="t" rtlCol="false" tIns="0" lIns="0" bIns="0" rIns="0">
            <a:spAutoFit/>
          </a:bodyPr>
          <a:lstStyle/>
          <a:p>
            <a:pPr algn="ctr">
              <a:lnSpc>
                <a:spcPts val="4759"/>
              </a:lnSpc>
            </a:pPr>
          </a:p>
        </p:txBody>
      </p:sp>
      <p:sp>
        <p:nvSpPr>
          <p:cNvPr name="TextBox 5" id="5"/>
          <p:cNvSpPr txBox="true"/>
          <p:nvPr/>
        </p:nvSpPr>
        <p:spPr>
          <a:xfrm rot="0">
            <a:off x="2631574" y="2882380"/>
            <a:ext cx="4660946" cy="1283740"/>
          </a:xfrm>
          <a:prstGeom prst="rect">
            <a:avLst/>
          </a:prstGeom>
        </p:spPr>
        <p:txBody>
          <a:bodyPr anchor="t" rtlCol="false" tIns="0" lIns="0" bIns="0" rIns="0">
            <a:spAutoFit/>
          </a:bodyPr>
          <a:lstStyle/>
          <a:p>
            <a:pPr algn="ctr">
              <a:lnSpc>
                <a:spcPts val="9369"/>
              </a:lnSpc>
            </a:pPr>
            <a:r>
              <a:rPr lang="en-US" sz="6692">
                <a:solidFill>
                  <a:srgbClr val="000000"/>
                </a:solidFill>
                <a:latin typeface="Calibri (MS) Bold"/>
              </a:rPr>
              <a:t>Árvore B</a:t>
            </a:r>
          </a:p>
        </p:txBody>
      </p:sp>
      <p:sp>
        <p:nvSpPr>
          <p:cNvPr name="TextBox 6" id="6"/>
          <p:cNvSpPr txBox="true"/>
          <p:nvPr/>
        </p:nvSpPr>
        <p:spPr>
          <a:xfrm rot="0">
            <a:off x="1577230" y="4400233"/>
            <a:ext cx="6608665" cy="1362906"/>
          </a:xfrm>
          <a:prstGeom prst="rect">
            <a:avLst/>
          </a:prstGeom>
        </p:spPr>
        <p:txBody>
          <a:bodyPr anchor="t" rtlCol="false" tIns="0" lIns="0" bIns="0" rIns="0">
            <a:spAutoFit/>
          </a:bodyPr>
          <a:lstStyle/>
          <a:p>
            <a:pPr algn="ctr">
              <a:lnSpc>
                <a:spcPts val="3629"/>
              </a:lnSpc>
            </a:pPr>
            <a:r>
              <a:rPr lang="en-US" sz="2592">
                <a:solidFill>
                  <a:srgbClr val="000000"/>
                </a:solidFill>
                <a:latin typeface="Open Sans Bold"/>
              </a:rPr>
              <a:t>Davi Vieira Lourenço Correia</a:t>
            </a:r>
          </a:p>
          <a:p>
            <a:pPr algn="ctr">
              <a:lnSpc>
                <a:spcPts val="3629"/>
              </a:lnSpc>
            </a:pPr>
            <a:r>
              <a:rPr lang="en-US" sz="2592">
                <a:solidFill>
                  <a:srgbClr val="000000"/>
                </a:solidFill>
                <a:latin typeface="Open Sans Bold"/>
              </a:rPr>
              <a:t>Wellington Cezário dos Santos</a:t>
            </a:r>
          </a:p>
          <a:p>
            <a:pPr algn="ctr">
              <a:lnSpc>
                <a:spcPts val="3629"/>
              </a:lnSpc>
            </a:pPr>
            <a:r>
              <a:rPr lang="en-US" sz="2592">
                <a:solidFill>
                  <a:srgbClr val="000000"/>
                </a:solidFill>
                <a:latin typeface="Open Sans Bold"/>
              </a:rPr>
              <a:t>Iury Kauann David Nogueira</a:t>
            </a:r>
          </a:p>
        </p:txBody>
      </p:sp>
      <p:sp>
        <p:nvSpPr>
          <p:cNvPr name="TextBox 7" id="7"/>
          <p:cNvSpPr txBox="true"/>
          <p:nvPr/>
        </p:nvSpPr>
        <p:spPr>
          <a:xfrm rot="0">
            <a:off x="1506865" y="6497955"/>
            <a:ext cx="6910363" cy="378758"/>
          </a:xfrm>
          <a:prstGeom prst="rect">
            <a:avLst/>
          </a:prstGeom>
        </p:spPr>
        <p:txBody>
          <a:bodyPr anchor="t" rtlCol="false" tIns="0" lIns="0" bIns="0" rIns="0">
            <a:spAutoFit/>
          </a:bodyPr>
          <a:lstStyle/>
          <a:p>
            <a:pPr algn="ctr">
              <a:lnSpc>
                <a:spcPts val="2748"/>
              </a:lnSpc>
            </a:pPr>
            <a:r>
              <a:rPr lang="en-US" sz="1963">
                <a:solidFill>
                  <a:srgbClr val="000000"/>
                </a:solidFill>
                <a:latin typeface="Calibri (MS) Bold"/>
              </a:rPr>
              <a:t>https://github.com/IuryyNogueira/Huffman_Projeto_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5" id="5"/>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6" id="6"/>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
        <p:nvSpPr>
          <p:cNvPr name="TextBox 7" id="7"/>
          <p:cNvSpPr txBox="true"/>
          <p:nvPr/>
        </p:nvSpPr>
        <p:spPr>
          <a:xfrm rot="0">
            <a:off x="385602" y="1853773"/>
            <a:ext cx="8636478" cy="837854"/>
          </a:xfrm>
          <a:prstGeom prst="rect">
            <a:avLst/>
          </a:prstGeom>
        </p:spPr>
        <p:txBody>
          <a:bodyPr anchor="t" rtlCol="false" tIns="0" lIns="0" bIns="0" rIns="0">
            <a:spAutoFit/>
          </a:bodyPr>
          <a:lstStyle/>
          <a:p>
            <a:pPr algn="just" marL="977431" indent="-325810" lvl="2">
              <a:lnSpc>
                <a:spcPts val="3169"/>
              </a:lnSpc>
              <a:buFont typeface="Arial"/>
              <a:buChar char="⚬"/>
            </a:pPr>
            <a:r>
              <a:rPr lang="en-US" sz="2263">
                <a:solidFill>
                  <a:srgbClr val="000000"/>
                </a:solidFill>
                <a:latin typeface="Calibri (MS)"/>
              </a:rPr>
              <a:t>Se não couber, a página deve ser dividida em duas e o elemento do meio deve ser promovido</a:t>
            </a:r>
          </a:p>
        </p:txBody>
      </p:sp>
      <p:sp>
        <p:nvSpPr>
          <p:cNvPr name="TextBox 8" id="8"/>
          <p:cNvSpPr txBox="true"/>
          <p:nvPr/>
        </p:nvSpPr>
        <p:spPr>
          <a:xfrm rot="0">
            <a:off x="435087" y="2777352"/>
            <a:ext cx="741759" cy="420370"/>
          </a:xfrm>
          <a:prstGeom prst="rect">
            <a:avLst/>
          </a:prstGeom>
        </p:spPr>
        <p:txBody>
          <a:bodyPr anchor="t" rtlCol="false" tIns="0" lIns="0" bIns="0" rIns="0">
            <a:spAutoFit/>
          </a:bodyPr>
          <a:lstStyle/>
          <a:p>
            <a:pPr algn="ctr">
              <a:lnSpc>
                <a:spcPts val="3079"/>
              </a:lnSpc>
            </a:pPr>
            <a:r>
              <a:rPr lang="en-US" sz="2199">
                <a:solidFill>
                  <a:srgbClr val="000000"/>
                </a:solidFill>
                <a:latin typeface="Calibri (MS)"/>
              </a:rPr>
              <a:t>Ex : 11</a:t>
            </a:r>
          </a:p>
        </p:txBody>
      </p:sp>
      <p:sp>
        <p:nvSpPr>
          <p:cNvPr name="Freeform 9" id="9"/>
          <p:cNvSpPr/>
          <p:nvPr/>
        </p:nvSpPr>
        <p:spPr>
          <a:xfrm flipH="false" flipV="false" rot="0">
            <a:off x="216909" y="3513386"/>
            <a:ext cx="9319782" cy="2747908"/>
          </a:xfrm>
          <a:custGeom>
            <a:avLst/>
            <a:gdLst/>
            <a:ahLst/>
            <a:cxnLst/>
            <a:rect r="r" b="b" t="t" l="l"/>
            <a:pathLst>
              <a:path h="2747908" w="9319782">
                <a:moveTo>
                  <a:pt x="0" y="0"/>
                </a:moveTo>
                <a:lnTo>
                  <a:pt x="9319782" y="0"/>
                </a:lnTo>
                <a:lnTo>
                  <a:pt x="9319782" y="2747908"/>
                </a:lnTo>
                <a:lnTo>
                  <a:pt x="0" y="2747908"/>
                </a:lnTo>
                <a:lnTo>
                  <a:pt x="0" y="0"/>
                </a:lnTo>
                <a:close/>
              </a:path>
            </a:pathLst>
          </a:custGeom>
          <a:blipFill>
            <a:blip r:embed="rId4"/>
            <a:stretch>
              <a:fillRect l="0" t="-317" r="0" b="-317"/>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8733" y="2738603"/>
            <a:ext cx="9216133" cy="2993776"/>
          </a:xfrm>
          <a:custGeom>
            <a:avLst/>
            <a:gdLst/>
            <a:ahLst/>
            <a:cxnLst/>
            <a:rect r="r" b="b" t="t" l="l"/>
            <a:pathLst>
              <a:path h="2993776" w="9216133">
                <a:moveTo>
                  <a:pt x="0" y="0"/>
                </a:moveTo>
                <a:lnTo>
                  <a:pt x="9216134" y="0"/>
                </a:lnTo>
                <a:lnTo>
                  <a:pt x="9216134" y="2993776"/>
                </a:lnTo>
                <a:lnTo>
                  <a:pt x="0" y="2993776"/>
                </a:lnTo>
                <a:lnTo>
                  <a:pt x="0" y="0"/>
                </a:lnTo>
                <a:close/>
              </a:path>
            </a:pathLst>
          </a:custGeom>
          <a:blipFill>
            <a:blip r:embed="rId2"/>
            <a:stretch>
              <a:fillRect l="0" t="0" r="0" b="0"/>
            </a:stretch>
          </a:blipFill>
        </p:spPr>
      </p:sp>
      <p:sp>
        <p:nvSpPr>
          <p:cNvPr name="TextBox 3" id="3"/>
          <p:cNvSpPr txBox="true"/>
          <p:nvPr/>
        </p:nvSpPr>
        <p:spPr>
          <a:xfrm rot="0">
            <a:off x="435644" y="44767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sp>
        <p:nvSpPr>
          <p:cNvPr name="TextBox 4" id="4"/>
          <p:cNvSpPr txBox="true"/>
          <p:nvPr/>
        </p:nvSpPr>
        <p:spPr>
          <a:xfrm rot="0">
            <a:off x="268733" y="1004198"/>
            <a:ext cx="8753347" cy="1201420"/>
          </a:xfrm>
          <a:prstGeom prst="rect">
            <a:avLst/>
          </a:prstGeom>
        </p:spPr>
        <p:txBody>
          <a:bodyPr anchor="t" rtlCol="false" tIns="0" lIns="0" bIns="0" rIns="0">
            <a:spAutoFit/>
          </a:bodyPr>
          <a:lstStyle/>
          <a:p>
            <a:pPr algn="just" marL="949959" indent="-316653" lvl="2">
              <a:lnSpc>
                <a:spcPts val="3079"/>
              </a:lnSpc>
              <a:buFont typeface="Arial"/>
              <a:buChar char="⚬"/>
            </a:pPr>
            <a:r>
              <a:rPr lang="en-US" sz="2199">
                <a:solidFill>
                  <a:srgbClr val="000000"/>
                </a:solidFill>
                <a:latin typeface="Calibri (MS)"/>
              </a:rPr>
              <a:t>Uma das características mais diferentes da árvore B para as árvores n-árias tradicionais é que o seu crescimento é para cima. isso garante que a árvore B esteja sempre balanceada. </a:t>
            </a:r>
          </a:p>
        </p:txBody>
      </p:sp>
      <p:grpSp>
        <p:nvGrpSpPr>
          <p:cNvPr name="Group 5" id="5"/>
          <p:cNvGrpSpPr/>
          <p:nvPr/>
        </p:nvGrpSpPr>
        <p:grpSpPr>
          <a:xfrm rot="0">
            <a:off x="8939263" y="6721271"/>
            <a:ext cx="691836" cy="480530"/>
            <a:chOff x="0" y="0"/>
            <a:chExt cx="922449" cy="640707"/>
          </a:xfrm>
        </p:grpSpPr>
        <p:sp>
          <p:nvSpPr>
            <p:cNvPr name="Freeform 6" id="6"/>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7" id="7"/>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5878" y="1270101"/>
            <a:ext cx="6104844" cy="2496203"/>
          </a:xfrm>
          <a:custGeom>
            <a:avLst/>
            <a:gdLst/>
            <a:ahLst/>
            <a:cxnLst/>
            <a:rect r="r" b="b" t="t" l="l"/>
            <a:pathLst>
              <a:path h="2496203" w="6104844">
                <a:moveTo>
                  <a:pt x="0" y="0"/>
                </a:moveTo>
                <a:lnTo>
                  <a:pt x="6104844" y="0"/>
                </a:lnTo>
                <a:lnTo>
                  <a:pt x="6104844" y="2496203"/>
                </a:lnTo>
                <a:lnTo>
                  <a:pt x="0" y="2496203"/>
                </a:lnTo>
                <a:lnTo>
                  <a:pt x="0" y="0"/>
                </a:lnTo>
                <a:close/>
              </a:path>
            </a:pathLst>
          </a:custGeom>
          <a:blipFill>
            <a:blip r:embed="rId2"/>
            <a:stretch>
              <a:fillRect l="0" t="0" r="0" b="0"/>
            </a:stretch>
          </a:blipFill>
        </p:spPr>
      </p:sp>
      <p:sp>
        <p:nvSpPr>
          <p:cNvPr name="Freeform 3" id="3"/>
          <p:cNvSpPr/>
          <p:nvPr/>
        </p:nvSpPr>
        <p:spPr>
          <a:xfrm flipH="false" flipV="false" rot="0">
            <a:off x="3335038" y="3938467"/>
            <a:ext cx="5950143" cy="2610642"/>
          </a:xfrm>
          <a:custGeom>
            <a:avLst/>
            <a:gdLst/>
            <a:ahLst/>
            <a:cxnLst/>
            <a:rect r="r" b="b" t="t" l="l"/>
            <a:pathLst>
              <a:path h="2610642" w="5950143">
                <a:moveTo>
                  <a:pt x="0" y="0"/>
                </a:moveTo>
                <a:lnTo>
                  <a:pt x="5950143" y="0"/>
                </a:lnTo>
                <a:lnTo>
                  <a:pt x="5950143" y="2610641"/>
                </a:lnTo>
                <a:lnTo>
                  <a:pt x="0" y="2610641"/>
                </a:lnTo>
                <a:lnTo>
                  <a:pt x="0" y="0"/>
                </a:lnTo>
                <a:close/>
              </a:path>
            </a:pathLst>
          </a:custGeom>
          <a:blipFill>
            <a:blip r:embed="rId3"/>
            <a:stretch>
              <a:fillRect l="0" t="0" r="0" b="0"/>
            </a:stretch>
          </a:blipFill>
        </p:spPr>
      </p:sp>
      <p:sp>
        <p:nvSpPr>
          <p:cNvPr name="Freeform 4" id="4"/>
          <p:cNvSpPr/>
          <p:nvPr/>
        </p:nvSpPr>
        <p:spPr>
          <a:xfrm flipH="false" flipV="false" rot="0">
            <a:off x="967325" y="4128254"/>
            <a:ext cx="2124323" cy="1537479"/>
          </a:xfrm>
          <a:custGeom>
            <a:avLst/>
            <a:gdLst/>
            <a:ahLst/>
            <a:cxnLst/>
            <a:rect r="r" b="b" t="t" l="l"/>
            <a:pathLst>
              <a:path h="1537479" w="2124323">
                <a:moveTo>
                  <a:pt x="0" y="0"/>
                </a:moveTo>
                <a:lnTo>
                  <a:pt x="2124323" y="0"/>
                </a:lnTo>
                <a:lnTo>
                  <a:pt x="2124323" y="1537479"/>
                </a:lnTo>
                <a:lnTo>
                  <a:pt x="0" y="1537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35644" y="44767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grpSp>
        <p:nvGrpSpPr>
          <p:cNvPr name="Group 6" id="6"/>
          <p:cNvGrpSpPr/>
          <p:nvPr/>
        </p:nvGrpSpPr>
        <p:grpSpPr>
          <a:xfrm rot="0">
            <a:off x="8939263" y="6721271"/>
            <a:ext cx="691836" cy="480530"/>
            <a:chOff x="0" y="0"/>
            <a:chExt cx="922449" cy="640707"/>
          </a:xfrm>
        </p:grpSpPr>
        <p:sp>
          <p:nvSpPr>
            <p:cNvPr name="Freeform 7" id="7"/>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6"/>
              <a:stretch>
                <a:fillRect l="0" t="0" r="0" b="0"/>
              </a:stretch>
            </a:blipFill>
          </p:spPr>
        </p:sp>
        <p:sp>
          <p:nvSpPr>
            <p:cNvPr name="Freeform 8" id="8"/>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7"/>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520" y="2304341"/>
            <a:ext cx="8290560" cy="3023180"/>
          </a:xfrm>
          <a:custGeom>
            <a:avLst/>
            <a:gdLst/>
            <a:ahLst/>
            <a:cxnLst/>
            <a:rect r="r" b="b" t="t" l="l"/>
            <a:pathLst>
              <a:path h="3023180" w="8290560">
                <a:moveTo>
                  <a:pt x="0" y="0"/>
                </a:moveTo>
                <a:lnTo>
                  <a:pt x="8290560" y="0"/>
                </a:lnTo>
                <a:lnTo>
                  <a:pt x="8290560" y="3023179"/>
                </a:lnTo>
                <a:lnTo>
                  <a:pt x="0" y="3023179"/>
                </a:lnTo>
                <a:lnTo>
                  <a:pt x="0" y="0"/>
                </a:lnTo>
                <a:close/>
              </a:path>
            </a:pathLst>
          </a:custGeom>
          <a:blipFill>
            <a:blip r:embed="rId2"/>
            <a:stretch>
              <a:fillRect l="0" t="0" r="0" b="0"/>
            </a:stretch>
          </a:blipFill>
        </p:spPr>
      </p:sp>
      <p:sp>
        <p:nvSpPr>
          <p:cNvPr name="TextBox 3" id="3"/>
          <p:cNvSpPr txBox="true"/>
          <p:nvPr/>
        </p:nvSpPr>
        <p:spPr>
          <a:xfrm rot="0">
            <a:off x="435644" y="626745"/>
            <a:ext cx="2317105"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 11 </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438163" y="2363342"/>
            <a:ext cx="6245426" cy="3768562"/>
          </a:xfrm>
          <a:custGeom>
            <a:avLst/>
            <a:gdLst/>
            <a:ahLst/>
            <a:cxnLst/>
            <a:rect r="r" b="b" t="t" l="l"/>
            <a:pathLst>
              <a:path h="3768562" w="6245426">
                <a:moveTo>
                  <a:pt x="0" y="0"/>
                </a:moveTo>
                <a:lnTo>
                  <a:pt x="6245426" y="0"/>
                </a:lnTo>
                <a:lnTo>
                  <a:pt x="6245426" y="3768562"/>
                </a:lnTo>
                <a:lnTo>
                  <a:pt x="0" y="3768562"/>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298019" y="2312508"/>
            <a:ext cx="6562487" cy="3811400"/>
          </a:xfrm>
          <a:custGeom>
            <a:avLst/>
            <a:gdLst/>
            <a:ahLst/>
            <a:cxnLst/>
            <a:rect r="r" b="b" t="t" l="l"/>
            <a:pathLst>
              <a:path h="3811400" w="6562487">
                <a:moveTo>
                  <a:pt x="0" y="0"/>
                </a:moveTo>
                <a:lnTo>
                  <a:pt x="6562487" y="0"/>
                </a:lnTo>
                <a:lnTo>
                  <a:pt x="6562487" y="3811401"/>
                </a:lnTo>
                <a:lnTo>
                  <a:pt x="0" y="3811401"/>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664" y="2459042"/>
            <a:ext cx="9384273" cy="3085416"/>
          </a:xfrm>
          <a:custGeom>
            <a:avLst/>
            <a:gdLst/>
            <a:ahLst/>
            <a:cxnLst/>
            <a:rect r="r" b="b" t="t" l="l"/>
            <a:pathLst>
              <a:path h="3085416" w="9384273">
                <a:moveTo>
                  <a:pt x="0" y="0"/>
                </a:moveTo>
                <a:lnTo>
                  <a:pt x="9384272" y="0"/>
                </a:lnTo>
                <a:lnTo>
                  <a:pt x="9384272" y="3085416"/>
                </a:lnTo>
                <a:lnTo>
                  <a:pt x="0" y="3085416"/>
                </a:lnTo>
                <a:lnTo>
                  <a:pt x="0" y="0"/>
                </a:lnTo>
                <a:close/>
              </a:path>
            </a:pathLst>
          </a:custGeom>
          <a:blipFill>
            <a:blip r:embed="rId2"/>
            <a:stretch>
              <a:fillRect l="0" t="0" r="0" b="0"/>
            </a:stretch>
          </a:blipFill>
        </p:spPr>
      </p:sp>
      <p:sp>
        <p:nvSpPr>
          <p:cNvPr name="TextBox 3" id="3"/>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4" id="4"/>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grpSp>
        <p:nvGrpSpPr>
          <p:cNvPr name="Group 5" id="5"/>
          <p:cNvGrpSpPr/>
          <p:nvPr/>
        </p:nvGrpSpPr>
        <p:grpSpPr>
          <a:xfrm rot="0">
            <a:off x="8939263" y="6721271"/>
            <a:ext cx="691836" cy="480530"/>
            <a:chOff x="0" y="0"/>
            <a:chExt cx="922449" cy="640707"/>
          </a:xfrm>
        </p:grpSpPr>
        <p:sp>
          <p:nvSpPr>
            <p:cNvPr name="Freeform 6" id="6"/>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7" id="7"/>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81692" y="1793892"/>
            <a:ext cx="6172882" cy="4530556"/>
          </a:xfrm>
          <a:custGeom>
            <a:avLst/>
            <a:gdLst/>
            <a:ahLst/>
            <a:cxnLst/>
            <a:rect r="r" b="b" t="t" l="l"/>
            <a:pathLst>
              <a:path h="4530556" w="6172882">
                <a:moveTo>
                  <a:pt x="0" y="0"/>
                </a:moveTo>
                <a:lnTo>
                  <a:pt x="6172882" y="0"/>
                </a:lnTo>
                <a:lnTo>
                  <a:pt x="6172882" y="4530556"/>
                </a:lnTo>
                <a:lnTo>
                  <a:pt x="0" y="4530556"/>
                </a:lnTo>
                <a:lnTo>
                  <a:pt x="0" y="0"/>
                </a:lnTo>
                <a:close/>
              </a:path>
            </a:pathLst>
          </a:custGeom>
          <a:blipFill>
            <a:blip r:embed="rId4"/>
            <a:stretch>
              <a:fillRect l="0" t="0" r="0" b="0"/>
            </a:stretch>
          </a:blipFill>
        </p:spPr>
      </p:sp>
      <p:sp>
        <p:nvSpPr>
          <p:cNvPr name="Freeform 6" id="6"/>
          <p:cNvSpPr/>
          <p:nvPr/>
        </p:nvSpPr>
        <p:spPr>
          <a:xfrm flipH="false" flipV="false" rot="0">
            <a:off x="5190999" y="1793892"/>
            <a:ext cx="5053394" cy="2252056"/>
          </a:xfrm>
          <a:custGeom>
            <a:avLst/>
            <a:gdLst/>
            <a:ahLst/>
            <a:cxnLst/>
            <a:rect r="r" b="b" t="t" l="l"/>
            <a:pathLst>
              <a:path h="2252056" w="5053394">
                <a:moveTo>
                  <a:pt x="0" y="0"/>
                </a:moveTo>
                <a:lnTo>
                  <a:pt x="5053394" y="0"/>
                </a:lnTo>
                <a:lnTo>
                  <a:pt x="5053394" y="2252056"/>
                </a:lnTo>
                <a:lnTo>
                  <a:pt x="0" y="2252056"/>
                </a:lnTo>
                <a:lnTo>
                  <a:pt x="0" y="0"/>
                </a:lnTo>
                <a:close/>
              </a:path>
            </a:pathLst>
          </a:custGeom>
          <a:blipFill>
            <a:blip r:embed="rId5"/>
            <a:stretch>
              <a:fillRect l="0" t="0" r="0" b="0"/>
            </a:stretch>
          </a:blipFill>
        </p:spPr>
      </p:sp>
      <p:sp>
        <p:nvSpPr>
          <p:cNvPr name="TextBox 7" id="7"/>
          <p:cNvSpPr txBox="true"/>
          <p:nvPr/>
        </p:nvSpPr>
        <p:spPr>
          <a:xfrm rot="0">
            <a:off x="181692" y="341537"/>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8" id="8"/>
          <p:cNvSpPr txBox="true"/>
          <p:nvPr/>
        </p:nvSpPr>
        <p:spPr>
          <a:xfrm rot="0">
            <a:off x="858545" y="1040229"/>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589099" y="2246760"/>
            <a:ext cx="5493575" cy="4474511"/>
          </a:xfrm>
          <a:custGeom>
            <a:avLst/>
            <a:gdLst/>
            <a:ahLst/>
            <a:cxnLst/>
            <a:rect r="r" b="b" t="t" l="l"/>
            <a:pathLst>
              <a:path h="4474511" w="5493575">
                <a:moveTo>
                  <a:pt x="0" y="0"/>
                </a:moveTo>
                <a:lnTo>
                  <a:pt x="5493575" y="0"/>
                </a:lnTo>
                <a:lnTo>
                  <a:pt x="5493575" y="4474511"/>
                </a:lnTo>
                <a:lnTo>
                  <a:pt x="0" y="4474511"/>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978955" y="2006181"/>
            <a:ext cx="7325705" cy="4715090"/>
          </a:xfrm>
          <a:custGeom>
            <a:avLst/>
            <a:gdLst/>
            <a:ahLst/>
            <a:cxnLst/>
            <a:rect r="r" b="b" t="t" l="l"/>
            <a:pathLst>
              <a:path h="4715090" w="7325705">
                <a:moveTo>
                  <a:pt x="0" y="0"/>
                </a:moveTo>
                <a:lnTo>
                  <a:pt x="7325705" y="0"/>
                </a:lnTo>
                <a:lnTo>
                  <a:pt x="7325705" y="4715090"/>
                </a:lnTo>
                <a:lnTo>
                  <a:pt x="0" y="4715090"/>
                </a:lnTo>
                <a:lnTo>
                  <a:pt x="0" y="0"/>
                </a:lnTo>
                <a:close/>
              </a:path>
            </a:pathLst>
          </a:custGeom>
          <a:blipFill>
            <a:blip r:embed="rId4"/>
            <a:stretch>
              <a:fillRect l="0" t="0" r="0" b="0"/>
            </a:stretch>
          </a:blipFill>
        </p:spPr>
      </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3267" y="2286762"/>
            <a:ext cx="2167066" cy="2741676"/>
          </a:xfrm>
          <a:custGeom>
            <a:avLst/>
            <a:gdLst/>
            <a:ahLst/>
            <a:cxnLst/>
            <a:rect r="r" b="b" t="t" l="l"/>
            <a:pathLst>
              <a:path h="2741676" w="2167066">
                <a:moveTo>
                  <a:pt x="0" y="0"/>
                </a:moveTo>
                <a:lnTo>
                  <a:pt x="2167066" y="0"/>
                </a:lnTo>
                <a:lnTo>
                  <a:pt x="2167066" y="2741676"/>
                </a:lnTo>
                <a:lnTo>
                  <a:pt x="0" y="2741676"/>
                </a:lnTo>
                <a:lnTo>
                  <a:pt x="0" y="0"/>
                </a:lnTo>
                <a:close/>
              </a:path>
            </a:pathLst>
          </a:custGeom>
          <a:blipFill>
            <a:blip r:embed="rId2"/>
            <a:stretch>
              <a:fillRect l="0" t="0" r="0" b="0"/>
            </a:stretch>
          </a:blipFill>
        </p:spPr>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7481" y="1921770"/>
            <a:ext cx="7638637" cy="3912853"/>
          </a:xfrm>
          <a:custGeom>
            <a:avLst/>
            <a:gdLst/>
            <a:ahLst/>
            <a:cxnLst/>
            <a:rect r="r" b="b" t="t" l="l"/>
            <a:pathLst>
              <a:path h="3912853" w="7638637">
                <a:moveTo>
                  <a:pt x="0" y="0"/>
                </a:moveTo>
                <a:lnTo>
                  <a:pt x="7638638" y="0"/>
                </a:lnTo>
                <a:lnTo>
                  <a:pt x="7638638" y="3912853"/>
                </a:lnTo>
                <a:lnTo>
                  <a:pt x="0" y="3912853"/>
                </a:lnTo>
                <a:lnTo>
                  <a:pt x="0" y="0"/>
                </a:lnTo>
                <a:close/>
              </a:path>
            </a:pathLst>
          </a:custGeom>
          <a:blipFill>
            <a:blip r:embed="rId2"/>
            <a:stretch>
              <a:fillRect l="0" t="0" r="0" b="0"/>
            </a:stretch>
          </a:blipFill>
        </p:spPr>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
        <p:nvSpPr>
          <p:cNvPr name="TextBox 6" id="6"/>
          <p:cNvSpPr txBox="true"/>
          <p:nvPr/>
        </p:nvSpPr>
        <p:spPr>
          <a:xfrm rot="0">
            <a:off x="0"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684224" y="1314658"/>
            <a:ext cx="1809750"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6405" y="598170"/>
            <a:ext cx="3794745"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Animação</a:t>
            </a:r>
          </a:p>
        </p:txBody>
      </p:sp>
      <p:sp>
        <p:nvSpPr>
          <p:cNvPr name="TextBox 3" id="3"/>
          <p:cNvSpPr txBox="true"/>
          <p:nvPr/>
        </p:nvSpPr>
        <p:spPr>
          <a:xfrm rot="0">
            <a:off x="-224267" y="2903886"/>
            <a:ext cx="10202134" cy="452126"/>
          </a:xfrm>
          <a:prstGeom prst="rect">
            <a:avLst/>
          </a:prstGeom>
        </p:spPr>
        <p:txBody>
          <a:bodyPr anchor="t" rtlCol="false" tIns="0" lIns="0" bIns="0" rIns="0">
            <a:spAutoFit/>
          </a:bodyPr>
          <a:lstStyle/>
          <a:p>
            <a:pPr algn="ctr">
              <a:lnSpc>
                <a:spcPts val="3372"/>
              </a:lnSpc>
            </a:pPr>
            <a:r>
              <a:rPr lang="en-US" sz="2408" u="sng">
                <a:solidFill>
                  <a:srgbClr val="000000"/>
                </a:solidFill>
                <a:latin typeface="Calibri (MS)"/>
                <a:hlinkClick r:id="rId2" tooltip="https://www.cs.usfca.edu/~galles/visualization/BTree.html"/>
              </a:rPr>
              <a:t>https://www.cs.usfca.edu/~galles/visualization/BTree.html</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3"/>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4"/>
              <a:stretch>
                <a:fillRect l="0" t="0" r="0"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6486711" y="1535493"/>
            <a:ext cx="2119597" cy="2826130"/>
          </a:xfrm>
          <a:custGeom>
            <a:avLst/>
            <a:gdLst/>
            <a:ahLst/>
            <a:cxnLst/>
            <a:rect r="r" b="b" t="t" l="l"/>
            <a:pathLst>
              <a:path h="2826130" w="2119597">
                <a:moveTo>
                  <a:pt x="0" y="0"/>
                </a:moveTo>
                <a:lnTo>
                  <a:pt x="2119597" y="0"/>
                </a:lnTo>
                <a:lnTo>
                  <a:pt x="2119597" y="2826130"/>
                </a:lnTo>
                <a:lnTo>
                  <a:pt x="0" y="2826130"/>
                </a:lnTo>
                <a:lnTo>
                  <a:pt x="0" y="0"/>
                </a:lnTo>
                <a:close/>
              </a:path>
            </a:pathLst>
          </a:custGeom>
          <a:blipFill>
            <a:blip r:embed="rId4"/>
            <a:stretch>
              <a:fillRect l="0" t="0" r="0" b="0"/>
            </a:stretch>
          </a:blipFill>
        </p:spPr>
      </p:sp>
      <p:sp>
        <p:nvSpPr>
          <p:cNvPr name="Freeform 6" id="6"/>
          <p:cNvSpPr/>
          <p:nvPr/>
        </p:nvSpPr>
        <p:spPr>
          <a:xfrm flipH="false" flipV="false" rot="0">
            <a:off x="4343634" y="5021807"/>
            <a:ext cx="2023706" cy="1348294"/>
          </a:xfrm>
          <a:custGeom>
            <a:avLst/>
            <a:gdLst/>
            <a:ahLst/>
            <a:cxnLst/>
            <a:rect r="r" b="b" t="t" l="l"/>
            <a:pathLst>
              <a:path h="1348294" w="2023706">
                <a:moveTo>
                  <a:pt x="0" y="0"/>
                </a:moveTo>
                <a:lnTo>
                  <a:pt x="2023706" y="0"/>
                </a:lnTo>
                <a:lnTo>
                  <a:pt x="2023706" y="1348294"/>
                </a:lnTo>
                <a:lnTo>
                  <a:pt x="0" y="1348294"/>
                </a:lnTo>
                <a:lnTo>
                  <a:pt x="0" y="0"/>
                </a:lnTo>
                <a:close/>
              </a:path>
            </a:pathLst>
          </a:custGeom>
          <a:blipFill>
            <a:blip r:embed="rId5"/>
            <a:stretch>
              <a:fillRect l="0" t="0" r="0" b="0"/>
            </a:stretch>
          </a:blipFill>
        </p:spPr>
      </p:sp>
      <p:sp>
        <p:nvSpPr>
          <p:cNvPr name="TextBox 7" id="7"/>
          <p:cNvSpPr txBox="true"/>
          <p:nvPr/>
        </p:nvSpPr>
        <p:spPr>
          <a:xfrm rot="0">
            <a:off x="731520" y="546204"/>
            <a:ext cx="5058992" cy="699031"/>
          </a:xfrm>
          <a:prstGeom prst="rect">
            <a:avLst/>
          </a:prstGeom>
        </p:spPr>
        <p:txBody>
          <a:bodyPr anchor="t" rtlCol="false" tIns="0" lIns="0" bIns="0" rIns="0">
            <a:spAutoFit/>
          </a:bodyPr>
          <a:lstStyle/>
          <a:p>
            <a:pPr algn="ctr">
              <a:lnSpc>
                <a:spcPts val="5153"/>
              </a:lnSpc>
            </a:pPr>
            <a:r>
              <a:rPr lang="en-US" sz="3680">
                <a:solidFill>
                  <a:srgbClr val="000000"/>
                </a:solidFill>
                <a:latin typeface="Calibri (MS) Bold"/>
              </a:rPr>
              <a:t>De volta à motivação...</a:t>
            </a:r>
          </a:p>
        </p:txBody>
      </p:sp>
      <p:sp>
        <p:nvSpPr>
          <p:cNvPr name="TextBox 8" id="8"/>
          <p:cNvSpPr txBox="true"/>
          <p:nvPr/>
        </p:nvSpPr>
        <p:spPr>
          <a:xfrm rot="0">
            <a:off x="950822" y="2075459"/>
            <a:ext cx="3708466" cy="1698573"/>
          </a:xfrm>
          <a:prstGeom prst="rect">
            <a:avLst/>
          </a:prstGeom>
        </p:spPr>
        <p:txBody>
          <a:bodyPr anchor="t" rtlCol="false" tIns="0" lIns="0" bIns="0" rIns="0">
            <a:spAutoFit/>
          </a:bodyPr>
          <a:lstStyle/>
          <a:p>
            <a:pPr algn="just">
              <a:lnSpc>
                <a:spcPts val="1481"/>
              </a:lnSpc>
            </a:pPr>
            <a:r>
              <a:rPr lang="en-US" sz="1057">
                <a:solidFill>
                  <a:srgbClr val="000000"/>
                </a:solidFill>
                <a:latin typeface="Calibri (MS)"/>
              </a:rPr>
              <a:t>   Imagine, por exemplo, que você tenha um arquivo com 50 milhões de entidades (compras, ingressos, matrículas, ligações, etc.) e que você deseja encontrar uma entidade específica no meio desse conjunto. Se o seu sistema tiver que fazer um acesso específico na memória secundária para testar cada entidade nela armazenada, ele terá um desempenho muito baixo. Mesmo que usássemos uma árvore binária nessa busca, cada teste de um nó dessa árvore (contendo apenas uma chave) implicaria em um novo acesso à memória secundária. </a:t>
            </a:r>
          </a:p>
        </p:txBody>
      </p:sp>
      <p:sp>
        <p:nvSpPr>
          <p:cNvPr name="TextBox 9" id="9"/>
          <p:cNvSpPr txBox="true"/>
          <p:nvPr/>
        </p:nvSpPr>
        <p:spPr>
          <a:xfrm rot="0">
            <a:off x="5383243" y="2253233"/>
            <a:ext cx="379512" cy="1152525"/>
          </a:xfrm>
          <a:prstGeom prst="rect">
            <a:avLst/>
          </a:prstGeom>
        </p:spPr>
        <p:txBody>
          <a:bodyPr anchor="t" rtlCol="false" tIns="0" lIns="0" bIns="0" rIns="0">
            <a:spAutoFit/>
          </a:bodyPr>
          <a:lstStyle/>
          <a:p>
            <a:pPr algn="ctr">
              <a:lnSpc>
                <a:spcPts val="8400"/>
              </a:lnSpc>
            </a:pPr>
            <a:r>
              <a:rPr lang="en-US" sz="6000">
                <a:solidFill>
                  <a:srgbClr val="000000"/>
                </a:solidFill>
                <a:latin typeface="Calibri (MS) Bold"/>
              </a:rPr>
              <a:t>+</a:t>
            </a:r>
          </a:p>
        </p:txBody>
      </p:sp>
      <p:sp>
        <p:nvSpPr>
          <p:cNvPr name="TextBox 10" id="10"/>
          <p:cNvSpPr txBox="true"/>
          <p:nvPr/>
        </p:nvSpPr>
        <p:spPr>
          <a:xfrm rot="0">
            <a:off x="2281807" y="4171237"/>
            <a:ext cx="6147361" cy="850570"/>
          </a:xfrm>
          <a:prstGeom prst="rect">
            <a:avLst/>
          </a:prstGeom>
        </p:spPr>
        <p:txBody>
          <a:bodyPr anchor="t" rtlCol="false" tIns="0" lIns="0" bIns="0" rIns="0">
            <a:spAutoFit/>
          </a:bodyPr>
          <a:lstStyle/>
          <a:p>
            <a:pPr algn="ctr">
              <a:lnSpc>
                <a:spcPts val="6250"/>
              </a:lnSpc>
            </a:pPr>
            <a:r>
              <a:rPr lang="en-US" sz="4464">
                <a:solidFill>
                  <a:srgbClr val="000000"/>
                </a:solidFill>
                <a:latin typeface="Calibri (MS) Bold"/>
              </a:rPr>
              <a:t>SUCESSO</a:t>
            </a:r>
          </a:p>
        </p:txBody>
      </p:sp>
      <p:sp>
        <p:nvSpPr>
          <p:cNvPr name="TextBox 11" id="11"/>
          <p:cNvSpPr txBox="true"/>
          <p:nvPr/>
        </p:nvSpPr>
        <p:spPr>
          <a:xfrm rot="0">
            <a:off x="3005567" y="3752023"/>
            <a:ext cx="970508" cy="2944067"/>
          </a:xfrm>
          <a:prstGeom prst="rect">
            <a:avLst/>
          </a:prstGeom>
        </p:spPr>
        <p:txBody>
          <a:bodyPr anchor="t" rtlCol="false" tIns="0" lIns="0" bIns="0" rIns="0">
            <a:spAutoFit/>
          </a:bodyPr>
          <a:lstStyle/>
          <a:p>
            <a:pPr algn="ctr">
              <a:lnSpc>
                <a:spcPts val="21478"/>
              </a:lnSpc>
            </a:pPr>
            <a:r>
              <a:rPr lang="en-US" sz="15341">
                <a:solidFill>
                  <a:srgbClr val="000000"/>
                </a:solidFill>
                <a:latin typeface="Calibri (MS) Bold"/>
              </a:rPr>
              <a: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0847" y="1836149"/>
            <a:ext cx="8799598" cy="4022211"/>
          </a:xfrm>
          <a:prstGeom prst="rect">
            <a:avLst/>
          </a:prstGeom>
        </p:spPr>
        <p:txBody>
          <a:bodyPr anchor="t" rtlCol="false" tIns="0" lIns="0" bIns="0" rIns="0">
            <a:spAutoFit/>
          </a:bodyPr>
          <a:lstStyle/>
          <a:p>
            <a:pPr algn="just">
              <a:lnSpc>
                <a:spcPts val="3514"/>
              </a:lnSpc>
            </a:pPr>
            <a:r>
              <a:rPr lang="en-US" sz="2510">
                <a:solidFill>
                  <a:srgbClr val="000000"/>
                </a:solidFill>
                <a:latin typeface="Calibri (MS)"/>
              </a:rPr>
              <a:t>   Imagine, por exemplo, que você tenha um arquivo com 50 milhões de entidades (compras, ingressos, matrículas, ligações, etc.) e que você deseja encontrar uma entidade específica no meio desse conjunto. Se o seu sistema tiver que fazer um acesso específico na memória secundária para testar cada entidade nela armazenada, ele terá um desempenho muito baixo. Mesmo que usássemos uma árvore binária nessa busca, cada teste de um nó dessa árvore (contendo apenas uma chave) implicaria em um novo acesso à memória secundária. </a:t>
            </a:r>
          </a:p>
        </p:txBody>
      </p:sp>
      <p:sp>
        <p:nvSpPr>
          <p:cNvPr name="TextBox 3" id="3"/>
          <p:cNvSpPr txBox="true"/>
          <p:nvPr/>
        </p:nvSpPr>
        <p:spPr>
          <a:xfrm rot="0">
            <a:off x="903178" y="598170"/>
            <a:ext cx="1917055" cy="646680"/>
          </a:xfrm>
          <a:prstGeom prst="rect">
            <a:avLst/>
          </a:prstGeom>
        </p:spPr>
        <p:txBody>
          <a:bodyPr anchor="t" rtlCol="false" tIns="0" lIns="0" bIns="0" rIns="0">
            <a:spAutoFit/>
          </a:bodyPr>
          <a:lstStyle/>
          <a:p>
            <a:pPr algn="ctr">
              <a:lnSpc>
                <a:spcPts val="4781"/>
              </a:lnSpc>
            </a:pPr>
            <a:r>
              <a:rPr lang="en-US" sz="3415">
                <a:solidFill>
                  <a:srgbClr val="000000"/>
                </a:solidFill>
                <a:latin typeface="Calibri (MS) Bold"/>
              </a:rPr>
              <a:t>Motivação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03178" y="598170"/>
            <a:ext cx="1917055" cy="646680"/>
          </a:xfrm>
          <a:prstGeom prst="rect">
            <a:avLst/>
          </a:prstGeom>
        </p:spPr>
        <p:txBody>
          <a:bodyPr anchor="t" rtlCol="false" tIns="0" lIns="0" bIns="0" rIns="0">
            <a:spAutoFit/>
          </a:bodyPr>
          <a:lstStyle/>
          <a:p>
            <a:pPr algn="ctr">
              <a:lnSpc>
                <a:spcPts val="4781"/>
              </a:lnSpc>
            </a:pPr>
            <a:r>
              <a:rPr lang="en-US" sz="3415">
                <a:solidFill>
                  <a:srgbClr val="000000"/>
                </a:solidFill>
                <a:latin typeface="Calibri (MS) Bold"/>
              </a:rPr>
              <a:t>Motivação</a:t>
            </a:r>
          </a:p>
        </p:txBody>
      </p:sp>
      <p:sp>
        <p:nvSpPr>
          <p:cNvPr name="TextBox 3" id="3"/>
          <p:cNvSpPr txBox="true"/>
          <p:nvPr/>
        </p:nvSpPr>
        <p:spPr>
          <a:xfrm rot="0">
            <a:off x="4872038" y="3334067"/>
            <a:ext cx="9525" cy="580390"/>
          </a:xfrm>
          <a:prstGeom prst="rect">
            <a:avLst/>
          </a:prstGeom>
        </p:spPr>
        <p:txBody>
          <a:bodyPr anchor="t" rtlCol="false" tIns="0" lIns="0" bIns="0" rIns="0">
            <a:spAutoFit/>
          </a:bodyPr>
          <a:lstStyle/>
          <a:p>
            <a:pPr algn="ctr">
              <a:lnSpc>
                <a:spcPts val="4759"/>
              </a:lnSpc>
            </a:pPr>
          </a:p>
        </p:txBody>
      </p:sp>
      <p:sp>
        <p:nvSpPr>
          <p:cNvPr name="TextBox 4" id="4"/>
          <p:cNvSpPr txBox="true"/>
          <p:nvPr/>
        </p:nvSpPr>
        <p:spPr>
          <a:xfrm rot="0">
            <a:off x="731520" y="1704733"/>
            <a:ext cx="8156598" cy="4878947"/>
          </a:xfrm>
          <a:prstGeom prst="rect">
            <a:avLst/>
          </a:prstGeom>
        </p:spPr>
        <p:txBody>
          <a:bodyPr anchor="t" rtlCol="false" tIns="0" lIns="0" bIns="0" rIns="0">
            <a:spAutoFit/>
          </a:bodyPr>
          <a:lstStyle/>
          <a:p>
            <a:pPr algn="just" marL="587917" indent="-293958" lvl="1">
              <a:lnSpc>
                <a:spcPts val="3812"/>
              </a:lnSpc>
              <a:buFont typeface="Arial"/>
              <a:buChar char="•"/>
            </a:pPr>
            <a:r>
              <a:rPr lang="en-US" sz="2723">
                <a:solidFill>
                  <a:srgbClr val="000000"/>
                </a:solidFill>
                <a:latin typeface="Calibri (MS)"/>
              </a:rPr>
              <a:t>Quando estamos lidando com grandes conjuntos de dados que precisam ser armazenados em mídias de armazenamento em massa, como discos rígidos ou SSDS.</a:t>
            </a:r>
          </a:p>
          <a:p>
            <a:pPr algn="ctr">
              <a:lnSpc>
                <a:spcPts val="3812"/>
              </a:lnSpc>
            </a:pPr>
          </a:p>
          <a:p>
            <a:pPr algn="just" marL="587917" indent="-293958" lvl="1">
              <a:lnSpc>
                <a:spcPts val="3812"/>
              </a:lnSpc>
              <a:buFont typeface="Arial"/>
              <a:buChar char="•"/>
            </a:pPr>
            <a:r>
              <a:rPr lang="en-US" sz="2723">
                <a:solidFill>
                  <a:srgbClr val="000000"/>
                </a:solidFill>
                <a:latin typeface="Calibri (MS)"/>
              </a:rPr>
              <a:t>Cenários onde é necessário acessar grandes volumes de dados de forma eficiente. é fundamental minimizar o número de acessos a essas mídias, pois cada acesso pode ser relativamente lento em comparação com a memória principal (RAM).</a:t>
            </a:r>
          </a:p>
        </p:txBody>
      </p:sp>
      <p:grpSp>
        <p:nvGrpSpPr>
          <p:cNvPr name="Group 5" id="5"/>
          <p:cNvGrpSpPr/>
          <p:nvPr/>
        </p:nvGrpSpPr>
        <p:grpSpPr>
          <a:xfrm rot="0">
            <a:off x="8939263" y="6721271"/>
            <a:ext cx="691836" cy="480530"/>
            <a:chOff x="0" y="0"/>
            <a:chExt cx="922449" cy="640707"/>
          </a:xfrm>
        </p:grpSpPr>
        <p:sp>
          <p:nvSpPr>
            <p:cNvPr name="Freeform 6" id="6"/>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7" id="7"/>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9045" y="306245"/>
            <a:ext cx="3067439" cy="707675"/>
          </a:xfrm>
          <a:prstGeom prst="rect">
            <a:avLst/>
          </a:prstGeom>
        </p:spPr>
        <p:txBody>
          <a:bodyPr anchor="t" rtlCol="false" tIns="0" lIns="0" bIns="0" rIns="0">
            <a:spAutoFit/>
          </a:bodyPr>
          <a:lstStyle/>
          <a:p>
            <a:pPr algn="ctr">
              <a:lnSpc>
                <a:spcPts val="5265"/>
              </a:lnSpc>
            </a:pPr>
            <a:r>
              <a:rPr lang="en-US" sz="3760">
                <a:solidFill>
                  <a:srgbClr val="000000"/>
                </a:solidFill>
                <a:latin typeface="Calibri (MS) Bold"/>
              </a:rPr>
              <a:t>Árvore B</a:t>
            </a:r>
          </a:p>
        </p:txBody>
      </p:sp>
      <p:sp>
        <p:nvSpPr>
          <p:cNvPr name="TextBox 3" id="3"/>
          <p:cNvSpPr txBox="true"/>
          <p:nvPr/>
        </p:nvSpPr>
        <p:spPr>
          <a:xfrm rot="0">
            <a:off x="245866" y="1798072"/>
            <a:ext cx="9039316" cy="4923199"/>
          </a:xfrm>
          <a:prstGeom prst="rect">
            <a:avLst/>
          </a:prstGeom>
        </p:spPr>
        <p:txBody>
          <a:bodyPr anchor="t" rtlCol="false" tIns="0" lIns="0" bIns="0" rIns="0">
            <a:spAutoFit/>
          </a:bodyPr>
          <a:lstStyle/>
          <a:p>
            <a:pPr algn="just" marL="547390" indent="-273695" lvl="1">
              <a:lnSpc>
                <a:spcPts val="3549"/>
              </a:lnSpc>
              <a:buFont typeface="Arial"/>
              <a:buChar char="•"/>
            </a:pPr>
            <a:r>
              <a:rPr lang="en-US" sz="2535">
                <a:solidFill>
                  <a:srgbClr val="000000"/>
                </a:solidFill>
                <a:latin typeface="Calibri (MS)"/>
              </a:rPr>
              <a:t>São árvores balanceadas, desenvolvidas para otimizar o acesso a armazenamento secundário e permitir pesquisas, acesso sequencial, inserções e remoções em tempo logarítmico.</a:t>
            </a:r>
          </a:p>
          <a:p>
            <a:pPr algn="just">
              <a:lnSpc>
                <a:spcPts val="3549"/>
              </a:lnSpc>
            </a:pPr>
          </a:p>
          <a:p>
            <a:pPr algn="just">
              <a:lnSpc>
                <a:spcPts val="3549"/>
              </a:lnSpc>
            </a:pPr>
          </a:p>
          <a:p>
            <a:pPr algn="just" marL="547390" indent="-273695" lvl="1">
              <a:lnSpc>
                <a:spcPts val="3549"/>
              </a:lnSpc>
              <a:buFont typeface="Arial"/>
              <a:buChar char="•"/>
            </a:pPr>
            <a:r>
              <a:rPr lang="en-US" sz="2535">
                <a:solidFill>
                  <a:srgbClr val="000000"/>
                </a:solidFill>
                <a:latin typeface="Calibri (MS)"/>
              </a:rPr>
              <a:t>As Árvores B são fundamentais em sistemas de armazenamento e bancos de dados, sendo usadas para indexação de dados, o que agiliza operações como busca, inserção e exclusão em bancos de dados, organização e recuperação de arquivos em sistemas de arquivos, gerenciamento de memória virtual e distribuição de dados em ambientes distribuídos.</a:t>
            </a:r>
          </a:p>
        </p:txBody>
      </p:sp>
      <p:grpSp>
        <p:nvGrpSpPr>
          <p:cNvPr name="Group 4" id="4"/>
          <p:cNvGrpSpPr/>
          <p:nvPr/>
        </p:nvGrpSpPr>
        <p:grpSpPr>
          <a:xfrm rot="0">
            <a:off x="8939263" y="6721271"/>
            <a:ext cx="691836" cy="480530"/>
            <a:chOff x="0" y="0"/>
            <a:chExt cx="922449" cy="640707"/>
          </a:xfrm>
        </p:grpSpPr>
        <p:sp>
          <p:nvSpPr>
            <p:cNvPr name="Freeform 5" id="5"/>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6" id="6"/>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7" id="7"/>
          <p:cNvSpPr txBox="true"/>
          <p:nvPr/>
        </p:nvSpPr>
        <p:spPr>
          <a:xfrm rot="0">
            <a:off x="436964" y="1268189"/>
            <a:ext cx="1117743" cy="459542"/>
          </a:xfrm>
          <a:prstGeom prst="rect">
            <a:avLst/>
          </a:prstGeom>
        </p:spPr>
        <p:txBody>
          <a:bodyPr anchor="t" rtlCol="false" tIns="0" lIns="0" bIns="0" rIns="0">
            <a:spAutoFit/>
          </a:bodyPr>
          <a:lstStyle/>
          <a:p>
            <a:pPr algn="ctr">
              <a:lnSpc>
                <a:spcPts val="3320"/>
              </a:lnSpc>
            </a:pPr>
            <a:r>
              <a:rPr lang="en-US" sz="2371">
                <a:solidFill>
                  <a:srgbClr val="000000"/>
                </a:solidFill>
                <a:latin typeface="Calibri (MS) Bold"/>
              </a:rPr>
              <a:t>O que é :</a:t>
            </a:r>
          </a:p>
        </p:txBody>
      </p:sp>
      <p:sp>
        <p:nvSpPr>
          <p:cNvPr name="TextBox 8" id="8"/>
          <p:cNvSpPr txBox="true"/>
          <p:nvPr/>
        </p:nvSpPr>
        <p:spPr>
          <a:xfrm rot="0">
            <a:off x="436964" y="3517317"/>
            <a:ext cx="1254225" cy="442042"/>
          </a:xfrm>
          <a:prstGeom prst="rect">
            <a:avLst/>
          </a:prstGeom>
        </p:spPr>
        <p:txBody>
          <a:bodyPr anchor="t" rtlCol="false" tIns="0" lIns="0" bIns="0" rIns="0">
            <a:spAutoFit/>
          </a:bodyPr>
          <a:lstStyle/>
          <a:p>
            <a:pPr algn="ctr">
              <a:lnSpc>
                <a:spcPts val="3209"/>
              </a:lnSpc>
            </a:pPr>
            <a:r>
              <a:rPr lang="en-US" sz="2292">
                <a:solidFill>
                  <a:srgbClr val="000000"/>
                </a:solidFill>
                <a:latin typeface="Calibri (MS) Bold"/>
              </a:rPr>
              <a:t>Utilidade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199475" y="493706"/>
            <a:ext cx="9354650" cy="6089974"/>
          </a:xfrm>
          <a:custGeom>
            <a:avLst/>
            <a:gdLst/>
            <a:ahLst/>
            <a:cxnLst/>
            <a:rect r="r" b="b" t="t" l="l"/>
            <a:pathLst>
              <a:path h="6089974" w="9354650">
                <a:moveTo>
                  <a:pt x="0" y="0"/>
                </a:moveTo>
                <a:lnTo>
                  <a:pt x="9354650" y="0"/>
                </a:lnTo>
                <a:lnTo>
                  <a:pt x="9354650" y="6089974"/>
                </a:lnTo>
                <a:lnTo>
                  <a:pt x="0" y="6089974"/>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1629" y="598170"/>
            <a:ext cx="2862703"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Definições</a:t>
            </a:r>
          </a:p>
        </p:txBody>
      </p:sp>
      <p:grpSp>
        <p:nvGrpSpPr>
          <p:cNvPr name="Group 3" id="3"/>
          <p:cNvGrpSpPr/>
          <p:nvPr/>
        </p:nvGrpSpPr>
        <p:grpSpPr>
          <a:xfrm rot="0">
            <a:off x="8939263" y="6721271"/>
            <a:ext cx="691836" cy="480530"/>
            <a:chOff x="0" y="0"/>
            <a:chExt cx="922449" cy="640707"/>
          </a:xfrm>
        </p:grpSpPr>
        <p:sp>
          <p:nvSpPr>
            <p:cNvPr name="Freeform 4" id="4"/>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5" id="5"/>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6" id="6"/>
          <p:cNvSpPr txBox="true"/>
          <p:nvPr/>
        </p:nvSpPr>
        <p:spPr>
          <a:xfrm rot="0">
            <a:off x="561629" y="1308726"/>
            <a:ext cx="8259113" cy="6326496"/>
          </a:xfrm>
          <a:prstGeom prst="rect">
            <a:avLst/>
          </a:prstGeom>
        </p:spPr>
        <p:txBody>
          <a:bodyPr anchor="t" rtlCol="false" tIns="0" lIns="0" bIns="0" rIns="0">
            <a:spAutoFit/>
          </a:bodyPr>
          <a:lstStyle/>
          <a:p>
            <a:pPr algn="just" marL="545833" indent="-272917" lvl="1">
              <a:lnSpc>
                <a:spcPts val="3539"/>
              </a:lnSpc>
              <a:buFont typeface="Arial"/>
              <a:buChar char="•"/>
            </a:pPr>
            <a:r>
              <a:rPr lang="en-US" sz="2528">
                <a:solidFill>
                  <a:srgbClr val="000000"/>
                </a:solidFill>
                <a:latin typeface="Calibri (MS) Bold"/>
              </a:rPr>
              <a:t>Ordem </a:t>
            </a:r>
          </a:p>
          <a:p>
            <a:pPr algn="just">
              <a:lnSpc>
                <a:spcPts val="3539"/>
              </a:lnSpc>
            </a:pPr>
            <a:r>
              <a:rPr lang="en-US" sz="2528">
                <a:solidFill>
                  <a:srgbClr val="000000"/>
                </a:solidFill>
                <a:latin typeface="Calibri (MS)"/>
              </a:rPr>
              <a:t>Numero de filhos que cada página pode ter (Knuth, 1978)</a:t>
            </a:r>
          </a:p>
          <a:p>
            <a:pPr algn="just" marL="545833" indent="-272917" lvl="1">
              <a:lnSpc>
                <a:spcPts val="3539"/>
              </a:lnSpc>
              <a:buFont typeface="Arial"/>
              <a:buChar char="•"/>
            </a:pPr>
            <a:r>
              <a:rPr lang="en-US" sz="2528">
                <a:solidFill>
                  <a:srgbClr val="000000"/>
                </a:solidFill>
                <a:latin typeface="Calibri (MS) Bold"/>
              </a:rPr>
              <a:t>Chaves/Ponteiros </a:t>
            </a:r>
          </a:p>
          <a:p>
            <a:pPr algn="just">
              <a:lnSpc>
                <a:spcPts val="3539"/>
              </a:lnSpc>
            </a:pPr>
            <a:r>
              <a:rPr lang="en-US" sz="2528">
                <a:solidFill>
                  <a:srgbClr val="000000"/>
                </a:solidFill>
                <a:latin typeface="Calibri (MS)"/>
              </a:rPr>
              <a:t>Cada nó em uma árvore B contém um número variável de chaves, e um número correspondente de ponteiros para os filhos(ordem). </a:t>
            </a:r>
          </a:p>
          <a:p>
            <a:pPr algn="just" marL="545833" indent="-272917" lvl="1">
              <a:lnSpc>
                <a:spcPts val="3539"/>
              </a:lnSpc>
              <a:buFont typeface="Arial"/>
              <a:buChar char="•"/>
            </a:pPr>
            <a:r>
              <a:rPr lang="en-US" sz="2528">
                <a:solidFill>
                  <a:srgbClr val="000000"/>
                </a:solidFill>
                <a:latin typeface="Calibri (MS) Bold"/>
              </a:rPr>
              <a:t>Página(Nó)</a:t>
            </a:r>
          </a:p>
          <a:p>
            <a:pPr algn="just">
              <a:lnSpc>
                <a:spcPts val="3539"/>
              </a:lnSpc>
            </a:pPr>
            <a:r>
              <a:rPr lang="en-US" sz="2528">
                <a:solidFill>
                  <a:srgbClr val="000000"/>
                </a:solidFill>
                <a:latin typeface="Calibri (MS)"/>
              </a:rPr>
              <a:t>Conjunto de elementos(chaves) e ponteiros para os seus filhos; </a:t>
            </a:r>
          </a:p>
          <a:p>
            <a:pPr algn="just" marL="545833" indent="-272917" lvl="1">
              <a:lnSpc>
                <a:spcPts val="3539"/>
              </a:lnSpc>
              <a:buFont typeface="Arial"/>
              <a:buChar char="•"/>
            </a:pPr>
            <a:r>
              <a:rPr lang="en-US" sz="2528">
                <a:solidFill>
                  <a:srgbClr val="000000"/>
                </a:solidFill>
                <a:latin typeface="Calibri (MS) Bold"/>
              </a:rPr>
              <a:t>Página raiz </a:t>
            </a:r>
          </a:p>
          <a:p>
            <a:pPr algn="just">
              <a:lnSpc>
                <a:spcPts val="3539"/>
              </a:lnSpc>
            </a:pPr>
            <a:r>
              <a:rPr lang="en-US" sz="2528">
                <a:solidFill>
                  <a:srgbClr val="000000"/>
                </a:solidFill>
                <a:latin typeface="Calibri (MS)"/>
              </a:rPr>
              <a:t> É a página do topo da árvore</a:t>
            </a:r>
          </a:p>
          <a:p>
            <a:pPr algn="just" marL="545833" indent="-272917" lvl="1">
              <a:lnSpc>
                <a:spcPts val="3539"/>
              </a:lnSpc>
              <a:buFont typeface="Arial"/>
              <a:buChar char="•"/>
            </a:pPr>
            <a:r>
              <a:rPr lang="en-US" sz="2528">
                <a:solidFill>
                  <a:srgbClr val="000000"/>
                </a:solidFill>
                <a:latin typeface="Calibri (MS) Bold"/>
              </a:rPr>
              <a:t>Página folha </a:t>
            </a:r>
          </a:p>
          <a:p>
            <a:pPr algn="just">
              <a:lnSpc>
                <a:spcPts val="3539"/>
              </a:lnSpc>
            </a:pPr>
            <a:r>
              <a:rPr lang="en-US" sz="2528">
                <a:solidFill>
                  <a:srgbClr val="000000"/>
                </a:solidFill>
                <a:latin typeface="Calibri (MS)"/>
              </a:rPr>
              <a:t>Página que não possui filhos;</a:t>
            </a:r>
          </a:p>
          <a:p>
            <a:pPr algn="just">
              <a:lnSpc>
                <a:spcPts val="3539"/>
              </a:lnSpc>
            </a:pPr>
          </a:p>
          <a:p>
            <a:pPr algn="just">
              <a:lnSpc>
                <a:spcPts val="35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TextBox 5" id="5"/>
          <p:cNvSpPr txBox="true"/>
          <p:nvPr/>
        </p:nvSpPr>
        <p:spPr>
          <a:xfrm rot="0">
            <a:off x="344911" y="550828"/>
            <a:ext cx="3158079" cy="693957"/>
          </a:xfrm>
          <a:prstGeom prst="rect">
            <a:avLst/>
          </a:prstGeom>
        </p:spPr>
        <p:txBody>
          <a:bodyPr anchor="t" rtlCol="false" tIns="0" lIns="0" bIns="0" rIns="0">
            <a:spAutoFit/>
          </a:bodyPr>
          <a:lstStyle/>
          <a:p>
            <a:pPr algn="ctr">
              <a:lnSpc>
                <a:spcPts val="5137"/>
              </a:lnSpc>
            </a:pPr>
            <a:r>
              <a:rPr lang="en-US" sz="3669">
                <a:solidFill>
                  <a:srgbClr val="000000"/>
                </a:solidFill>
                <a:latin typeface="Calibri (MS) Bold"/>
              </a:rPr>
              <a:t>Definições</a:t>
            </a:r>
          </a:p>
        </p:txBody>
      </p:sp>
      <p:sp>
        <p:nvSpPr>
          <p:cNvPr name="TextBox 6" id="6"/>
          <p:cNvSpPr txBox="true"/>
          <p:nvPr/>
        </p:nvSpPr>
        <p:spPr>
          <a:xfrm rot="0">
            <a:off x="561629" y="1333063"/>
            <a:ext cx="1373535" cy="503566"/>
          </a:xfrm>
          <a:prstGeom prst="rect">
            <a:avLst/>
          </a:prstGeom>
        </p:spPr>
        <p:txBody>
          <a:bodyPr anchor="t" rtlCol="false" tIns="0" lIns="0" bIns="0" rIns="0">
            <a:spAutoFit/>
          </a:bodyPr>
          <a:lstStyle/>
          <a:p>
            <a:pPr algn="ctr">
              <a:lnSpc>
                <a:spcPts val="3744"/>
              </a:lnSpc>
            </a:pPr>
            <a:r>
              <a:rPr lang="en-US" sz="2674">
                <a:solidFill>
                  <a:srgbClr val="000000"/>
                </a:solidFill>
                <a:latin typeface="Calibri (MS)"/>
              </a:rPr>
              <a:t>Regras :</a:t>
            </a:r>
          </a:p>
        </p:txBody>
      </p:sp>
      <p:sp>
        <p:nvSpPr>
          <p:cNvPr name="TextBox 7" id="7"/>
          <p:cNvSpPr txBox="true"/>
          <p:nvPr/>
        </p:nvSpPr>
        <p:spPr>
          <a:xfrm rot="0">
            <a:off x="344911" y="2564404"/>
            <a:ext cx="9063779" cy="3575212"/>
          </a:xfrm>
          <a:prstGeom prst="rect">
            <a:avLst/>
          </a:prstGeom>
        </p:spPr>
        <p:txBody>
          <a:bodyPr anchor="t" rtlCol="false" tIns="0" lIns="0" bIns="0" rIns="0">
            <a:spAutoFit/>
          </a:bodyPr>
          <a:lstStyle/>
          <a:p>
            <a:pPr algn="just" marL="619334" indent="-309667" lvl="1">
              <a:lnSpc>
                <a:spcPts val="4016"/>
              </a:lnSpc>
              <a:buFont typeface="Arial"/>
              <a:buChar char="•"/>
            </a:pPr>
            <a:r>
              <a:rPr lang="en-US" sz="2868">
                <a:solidFill>
                  <a:srgbClr val="000000"/>
                </a:solidFill>
                <a:latin typeface="Calibri (MS)"/>
              </a:rPr>
              <a:t>Cada página (exceto a raiz) deve ter pelo menos 50% de ocupação;</a:t>
            </a:r>
          </a:p>
          <a:p>
            <a:pPr algn="just">
              <a:lnSpc>
                <a:spcPts val="4016"/>
              </a:lnSpc>
            </a:pPr>
          </a:p>
          <a:p>
            <a:pPr algn="just" marL="619334" indent="-309667" lvl="1">
              <a:lnSpc>
                <a:spcPts val="4016"/>
              </a:lnSpc>
              <a:buFont typeface="Arial"/>
              <a:buChar char="•"/>
            </a:pPr>
            <a:r>
              <a:rPr lang="en-US" sz="2868">
                <a:solidFill>
                  <a:srgbClr val="000000"/>
                </a:solidFill>
                <a:latin typeface="Calibri (MS)"/>
              </a:rPr>
              <a:t>O número de filhos de cada página (exceto as folhas) deve ser igual ao seu número de chaves + 1;</a:t>
            </a:r>
          </a:p>
          <a:p>
            <a:pPr algn="just" marL="619334" indent="-309667" lvl="1">
              <a:lnSpc>
                <a:spcPts val="4016"/>
              </a:lnSpc>
              <a:buFont typeface="Arial"/>
              <a:buChar char="•"/>
            </a:pPr>
            <a:r>
              <a:rPr lang="en-US" sz="2868">
                <a:solidFill>
                  <a:srgbClr val="000000"/>
                </a:solidFill>
                <a:latin typeface="Calibri (MS)"/>
              </a:rPr>
              <a:t>Todas as folhas estão no mesmo nível (a árvore cresce para cima).</a:t>
            </a:r>
          </a:p>
        </p:txBody>
      </p:sp>
      <p:sp>
        <p:nvSpPr>
          <p:cNvPr name="TextBox 8" id="8"/>
          <p:cNvSpPr txBox="true"/>
          <p:nvPr/>
        </p:nvSpPr>
        <p:spPr>
          <a:xfrm rot="0">
            <a:off x="445016" y="2108865"/>
            <a:ext cx="1254595" cy="408119"/>
          </a:xfrm>
          <a:prstGeom prst="rect">
            <a:avLst/>
          </a:prstGeom>
        </p:spPr>
        <p:txBody>
          <a:bodyPr anchor="t" rtlCol="false" tIns="0" lIns="0" bIns="0" rIns="0">
            <a:spAutoFit/>
          </a:bodyPr>
          <a:lstStyle/>
          <a:p>
            <a:pPr algn="ctr">
              <a:lnSpc>
                <a:spcPts val="2980"/>
              </a:lnSpc>
            </a:pPr>
            <a:r>
              <a:rPr lang="en-US" sz="2129">
                <a:solidFill>
                  <a:srgbClr val="000000"/>
                </a:solidFill>
                <a:latin typeface="Calibri (MS) Bold"/>
              </a:rPr>
              <a:t>Eficiência  :</a:t>
            </a:r>
          </a:p>
        </p:txBody>
      </p:sp>
      <p:sp>
        <p:nvSpPr>
          <p:cNvPr name="TextBox 9" id="9"/>
          <p:cNvSpPr txBox="true"/>
          <p:nvPr/>
        </p:nvSpPr>
        <p:spPr>
          <a:xfrm rot="0">
            <a:off x="-77089" y="3701338"/>
            <a:ext cx="4024508" cy="383859"/>
          </a:xfrm>
          <a:prstGeom prst="rect">
            <a:avLst/>
          </a:prstGeom>
        </p:spPr>
        <p:txBody>
          <a:bodyPr anchor="t" rtlCol="false" tIns="0" lIns="0" bIns="0" rIns="0">
            <a:spAutoFit/>
          </a:bodyPr>
          <a:lstStyle/>
          <a:p>
            <a:pPr algn="ctr">
              <a:lnSpc>
                <a:spcPts val="2844"/>
              </a:lnSpc>
            </a:pPr>
            <a:r>
              <a:rPr lang="en-US" sz="2031">
                <a:solidFill>
                  <a:srgbClr val="000000"/>
                </a:solidFill>
                <a:latin typeface="Calibri (MS) Bold"/>
              </a:rPr>
              <a:t>Balanceamento / Equilíbrio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39263" y="6721271"/>
            <a:ext cx="691836" cy="480530"/>
            <a:chOff x="0" y="0"/>
            <a:chExt cx="922449" cy="640707"/>
          </a:xfrm>
        </p:grpSpPr>
        <p:sp>
          <p:nvSpPr>
            <p:cNvPr name="Freeform 3" id="3"/>
            <p:cNvSpPr/>
            <p:nvPr/>
          </p:nvSpPr>
          <p:spPr>
            <a:xfrm flipH="false" flipV="false" rot="0">
              <a:off x="0" y="0"/>
              <a:ext cx="374779" cy="640707"/>
            </a:xfrm>
            <a:custGeom>
              <a:avLst/>
              <a:gdLst/>
              <a:ahLst/>
              <a:cxnLst/>
              <a:rect r="r" b="b" t="t" l="l"/>
              <a:pathLst>
                <a:path h="640707" w="374779">
                  <a:moveTo>
                    <a:pt x="0" y="0"/>
                  </a:moveTo>
                  <a:lnTo>
                    <a:pt x="374779" y="0"/>
                  </a:lnTo>
                  <a:lnTo>
                    <a:pt x="374779" y="640707"/>
                  </a:lnTo>
                  <a:lnTo>
                    <a:pt x="0" y="640707"/>
                  </a:lnTo>
                  <a:lnTo>
                    <a:pt x="0" y="0"/>
                  </a:lnTo>
                  <a:close/>
                </a:path>
              </a:pathLst>
            </a:custGeom>
            <a:blipFill>
              <a:blip r:embed="rId2"/>
              <a:stretch>
                <a:fillRect l="0" t="0" r="0" b="0"/>
              </a:stretch>
            </a:blipFill>
          </p:spPr>
        </p:sp>
        <p:sp>
          <p:nvSpPr>
            <p:cNvPr name="Freeform 4" id="4"/>
            <p:cNvSpPr/>
            <p:nvPr/>
          </p:nvSpPr>
          <p:spPr>
            <a:xfrm flipH="false" flipV="false" rot="0">
              <a:off x="374779" y="60798"/>
              <a:ext cx="547670" cy="519110"/>
            </a:xfrm>
            <a:custGeom>
              <a:avLst/>
              <a:gdLst/>
              <a:ahLst/>
              <a:cxnLst/>
              <a:rect r="r" b="b" t="t" l="l"/>
              <a:pathLst>
                <a:path h="519110" w="547670">
                  <a:moveTo>
                    <a:pt x="0" y="0"/>
                  </a:moveTo>
                  <a:lnTo>
                    <a:pt x="547670" y="0"/>
                  </a:lnTo>
                  <a:lnTo>
                    <a:pt x="547670" y="519110"/>
                  </a:lnTo>
                  <a:lnTo>
                    <a:pt x="0" y="519110"/>
                  </a:lnTo>
                  <a:lnTo>
                    <a:pt x="0" y="0"/>
                  </a:lnTo>
                  <a:close/>
                </a:path>
              </a:pathLst>
            </a:custGeom>
            <a:blipFill>
              <a:blip r:embed="rId3"/>
              <a:stretch>
                <a:fillRect l="0" t="0" r="0" b="0"/>
              </a:stretch>
            </a:blipFill>
          </p:spPr>
        </p:sp>
      </p:grpSp>
      <p:sp>
        <p:nvSpPr>
          <p:cNvPr name="Freeform 5" id="5"/>
          <p:cNvSpPr/>
          <p:nvPr/>
        </p:nvSpPr>
        <p:spPr>
          <a:xfrm flipH="false" flipV="false" rot="0">
            <a:off x="216909" y="3204577"/>
            <a:ext cx="9319782" cy="2747908"/>
          </a:xfrm>
          <a:custGeom>
            <a:avLst/>
            <a:gdLst/>
            <a:ahLst/>
            <a:cxnLst/>
            <a:rect r="r" b="b" t="t" l="l"/>
            <a:pathLst>
              <a:path h="2747908" w="9319782">
                <a:moveTo>
                  <a:pt x="0" y="0"/>
                </a:moveTo>
                <a:lnTo>
                  <a:pt x="9319782" y="0"/>
                </a:lnTo>
                <a:lnTo>
                  <a:pt x="9319782" y="2747908"/>
                </a:lnTo>
                <a:lnTo>
                  <a:pt x="0" y="2747908"/>
                </a:lnTo>
                <a:lnTo>
                  <a:pt x="0" y="0"/>
                </a:lnTo>
                <a:close/>
              </a:path>
            </a:pathLst>
          </a:custGeom>
          <a:blipFill>
            <a:blip r:embed="rId4"/>
            <a:stretch>
              <a:fillRect l="0" t="-317" r="0" b="-317"/>
            </a:stretch>
          </a:blipFill>
        </p:spPr>
      </p:sp>
      <p:sp>
        <p:nvSpPr>
          <p:cNvPr name="TextBox 6" id="6"/>
          <p:cNvSpPr txBox="true"/>
          <p:nvPr/>
        </p:nvSpPr>
        <p:spPr>
          <a:xfrm rot="0">
            <a:off x="0" y="598170"/>
            <a:ext cx="4286187" cy="646615"/>
          </a:xfrm>
          <a:prstGeom prst="rect">
            <a:avLst/>
          </a:prstGeom>
        </p:spPr>
        <p:txBody>
          <a:bodyPr anchor="t" rtlCol="false" tIns="0" lIns="0" bIns="0" rIns="0">
            <a:spAutoFit/>
          </a:bodyPr>
          <a:lstStyle/>
          <a:p>
            <a:pPr algn="ctr">
              <a:lnSpc>
                <a:spcPts val="4784"/>
              </a:lnSpc>
            </a:pPr>
            <a:r>
              <a:rPr lang="en-US" sz="3417">
                <a:solidFill>
                  <a:srgbClr val="000000"/>
                </a:solidFill>
                <a:latin typeface="Calibri (MS) Bold"/>
              </a:rPr>
              <a:t>Código - </a:t>
            </a:r>
            <a:r>
              <a:rPr lang="en-US" sz="3417">
                <a:solidFill>
                  <a:srgbClr val="000000"/>
                </a:solidFill>
                <a:latin typeface="Calibri (MS)"/>
              </a:rPr>
              <a:t>TAD</a:t>
            </a:r>
          </a:p>
        </p:txBody>
      </p:sp>
      <p:sp>
        <p:nvSpPr>
          <p:cNvPr name="TextBox 7" id="7"/>
          <p:cNvSpPr txBox="true"/>
          <p:nvPr/>
        </p:nvSpPr>
        <p:spPr>
          <a:xfrm rot="0">
            <a:off x="557199" y="1314658"/>
            <a:ext cx="2483309" cy="462915"/>
          </a:xfrm>
          <a:prstGeom prst="rect">
            <a:avLst/>
          </a:prstGeom>
        </p:spPr>
        <p:txBody>
          <a:bodyPr anchor="t" rtlCol="false" tIns="0" lIns="0" bIns="0" rIns="0">
            <a:spAutoFit/>
          </a:bodyPr>
          <a:lstStyle/>
          <a:p>
            <a:pPr algn="ctr" marL="518158" indent="-259079" lvl="1">
              <a:lnSpc>
                <a:spcPts val="3359"/>
              </a:lnSpc>
              <a:buFont typeface="Arial"/>
              <a:buChar char="•"/>
            </a:pPr>
            <a:r>
              <a:rPr lang="en-US" sz="2399">
                <a:solidFill>
                  <a:srgbClr val="000000"/>
                </a:solidFill>
                <a:latin typeface="Calibri (MS) Bold"/>
              </a:rPr>
              <a:t>Inserção  :</a:t>
            </a:r>
          </a:p>
        </p:txBody>
      </p:sp>
      <p:sp>
        <p:nvSpPr>
          <p:cNvPr name="TextBox 8" id="8"/>
          <p:cNvSpPr txBox="true"/>
          <p:nvPr/>
        </p:nvSpPr>
        <p:spPr>
          <a:xfrm rot="0">
            <a:off x="385602" y="1997987"/>
            <a:ext cx="9005776" cy="437804"/>
          </a:xfrm>
          <a:prstGeom prst="rect">
            <a:avLst/>
          </a:prstGeom>
        </p:spPr>
        <p:txBody>
          <a:bodyPr anchor="t" rtlCol="false" tIns="0" lIns="0" bIns="0" rIns="0">
            <a:spAutoFit/>
          </a:bodyPr>
          <a:lstStyle/>
          <a:p>
            <a:pPr algn="just" marL="977431" indent="-325810" lvl="2">
              <a:lnSpc>
                <a:spcPts val="3169"/>
              </a:lnSpc>
              <a:buFont typeface="Arial"/>
              <a:buChar char="⚬"/>
            </a:pPr>
            <a:r>
              <a:rPr lang="en-US" sz="2263">
                <a:solidFill>
                  <a:srgbClr val="000000"/>
                </a:solidFill>
                <a:latin typeface="Calibri (MS)"/>
              </a:rPr>
              <a:t>Se o elemento couber na página, basta inclui-lo de forma ordenada</a:t>
            </a:r>
          </a:p>
        </p:txBody>
      </p:sp>
      <p:sp>
        <p:nvSpPr>
          <p:cNvPr name="TextBox 9" id="9"/>
          <p:cNvSpPr txBox="true"/>
          <p:nvPr/>
        </p:nvSpPr>
        <p:spPr>
          <a:xfrm rot="0">
            <a:off x="385602" y="2721541"/>
            <a:ext cx="1413252" cy="420370"/>
          </a:xfrm>
          <a:prstGeom prst="rect">
            <a:avLst/>
          </a:prstGeom>
        </p:spPr>
        <p:txBody>
          <a:bodyPr anchor="t" rtlCol="false" tIns="0" lIns="0" bIns="0" rIns="0">
            <a:spAutoFit/>
          </a:bodyPr>
          <a:lstStyle/>
          <a:p>
            <a:pPr algn="ctr">
              <a:lnSpc>
                <a:spcPts val="3079"/>
              </a:lnSpc>
            </a:pPr>
            <a:r>
              <a:rPr lang="en-US" sz="2199">
                <a:solidFill>
                  <a:srgbClr val="000000"/>
                </a:solidFill>
                <a:latin typeface="Calibri (MS)"/>
              </a:rPr>
              <a:t>Ex : 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DAGAQHhhUb0</dc:identifier>
  <dcterms:modified xsi:type="dcterms:W3CDTF">2011-08-01T06:04:30Z</dcterms:modified>
  <cp:revision>1</cp:revision>
  <dc:title>Arvore</dc:title>
</cp:coreProperties>
</file>